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74" d="100"/>
          <a:sy n="74" d="100"/>
        </p:scale>
        <p:origin x="-103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47814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««Социальное развитие современного российского общества»</a:t>
            </a:r>
          </a:p>
          <a:p>
            <a:pPr algn="ctr"/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81560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06" y="4945487"/>
            <a:ext cx="2399935" cy="158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43945" y="2789993"/>
            <a:ext cx="78947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+mj-lt"/>
                <a:ea typeface="+mj-ea"/>
                <a:cs typeface="+mj-cs"/>
              </a:rPr>
              <a:t>формирование знаний о теоретических и практических аспектах, 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особенностях развития современного российского общества, актуальных тенденциях его функционирования.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83346"/>
            <a:ext cx="7886700" cy="427578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8800" dirty="0">
                <a:latin typeface="+mj-lt"/>
                <a:ea typeface="+mj-ea"/>
                <a:cs typeface="+mj-cs"/>
              </a:rPr>
              <a:t>формирование представлений об </a:t>
            </a:r>
            <a:r>
              <a:rPr lang="ru-RU" sz="8800" dirty="0" smtClean="0">
                <a:latin typeface="+mj-lt"/>
                <a:ea typeface="+mj-ea"/>
                <a:cs typeface="+mj-cs"/>
              </a:rPr>
              <a:t>обществе и закономерностях  его развития</a:t>
            </a:r>
            <a:r>
              <a:rPr lang="ru-RU" sz="8800" dirty="0">
                <a:latin typeface="+mj-lt"/>
                <a:ea typeface="+mj-ea"/>
                <a:cs typeface="+mj-cs"/>
              </a:rPr>
              <a:t>;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 sz="8800" dirty="0">
              <a:latin typeface="+mj-lt"/>
              <a:ea typeface="+mj-ea"/>
              <a:cs typeface="+mj-cs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8800" dirty="0">
                <a:latin typeface="+mj-lt"/>
                <a:ea typeface="+mj-ea"/>
                <a:cs typeface="+mj-cs"/>
              </a:rPr>
              <a:t>получение системных знаний </a:t>
            </a:r>
            <a:r>
              <a:rPr lang="ru-RU" sz="8800" dirty="0" smtClean="0">
                <a:latin typeface="+mj-lt"/>
                <a:ea typeface="+mj-ea"/>
                <a:cs typeface="+mj-cs"/>
              </a:rPr>
              <a:t>о развитии социальных </a:t>
            </a:r>
            <a:r>
              <a:rPr lang="ru-RU" sz="8800" dirty="0">
                <a:latin typeface="+mj-lt"/>
                <a:ea typeface="+mj-ea"/>
                <a:cs typeface="+mj-cs"/>
              </a:rPr>
              <a:t>институтов в России;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 sz="8800" dirty="0">
              <a:latin typeface="+mj-lt"/>
              <a:ea typeface="+mj-ea"/>
              <a:cs typeface="+mj-cs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8800" dirty="0">
                <a:latin typeface="+mj-lt"/>
                <a:ea typeface="+mj-ea"/>
                <a:cs typeface="+mj-cs"/>
              </a:rPr>
              <a:t>изучение специфики </a:t>
            </a:r>
            <a:r>
              <a:rPr lang="ru-RU" sz="8800" dirty="0" err="1">
                <a:latin typeface="+mj-lt"/>
                <a:ea typeface="+mj-ea"/>
                <a:cs typeface="+mj-cs"/>
              </a:rPr>
              <a:t>стратификационных</a:t>
            </a:r>
            <a:r>
              <a:rPr lang="ru-RU" sz="8800" dirty="0">
                <a:latin typeface="+mj-lt"/>
                <a:ea typeface="+mj-ea"/>
                <a:cs typeface="+mj-cs"/>
              </a:rPr>
              <a:t> процессов и социальной структуры современного российского общества;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 sz="8800" dirty="0">
              <a:latin typeface="+mj-lt"/>
              <a:ea typeface="+mj-ea"/>
              <a:cs typeface="+mj-cs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8800" dirty="0" smtClean="0">
                <a:latin typeface="+mj-lt"/>
                <a:ea typeface="+mj-ea"/>
                <a:cs typeface="+mj-cs"/>
              </a:rPr>
              <a:t>умение анализировать и оценивать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8800" dirty="0" smtClean="0">
                <a:latin typeface="+mj-lt"/>
                <a:ea typeface="+mj-ea"/>
                <a:cs typeface="+mj-cs"/>
              </a:rPr>
              <a:t>    социальные изменения,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8800" dirty="0" smtClean="0">
                <a:latin typeface="+mj-lt"/>
                <a:ea typeface="+mj-ea"/>
                <a:cs typeface="+mj-cs"/>
              </a:rPr>
              <a:t>    происходящие </a:t>
            </a:r>
            <a:r>
              <a:rPr lang="ru-RU" sz="8800" dirty="0">
                <a:latin typeface="+mj-lt"/>
                <a:ea typeface="+mj-ea"/>
                <a:cs typeface="+mj-cs"/>
              </a:rPr>
              <a:t>в современном </a:t>
            </a:r>
            <a:endParaRPr lang="ru-RU" sz="8800" dirty="0" smtClean="0"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ru-RU" sz="8800" dirty="0" smtClean="0">
                <a:latin typeface="+mj-lt"/>
                <a:ea typeface="+mj-ea"/>
                <a:cs typeface="+mj-cs"/>
              </a:rPr>
              <a:t>    </a:t>
            </a:r>
            <a:r>
              <a:rPr lang="ru-RU" sz="8800" dirty="0">
                <a:latin typeface="+mj-lt"/>
                <a:ea typeface="+mj-ea"/>
                <a:cs typeface="+mj-cs"/>
              </a:rPr>
              <a:t>российском  обществе.</a:t>
            </a:r>
          </a:p>
          <a:p>
            <a:pPr lvl="0">
              <a:spcBef>
                <a:spcPts val="0"/>
              </a:spcBef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426557" y="4675032"/>
            <a:ext cx="2309783" cy="185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+mj-lt"/>
                <a:ea typeface="+mj-ea"/>
                <a:cs typeface="+mj-cs"/>
              </a:rPr>
              <a:t>обучающихся по специальностям и направлениям подготовки юридического профиля, </a:t>
            </a:r>
            <a:r>
              <a:rPr lang="ru-RU" dirty="0" smtClean="0">
                <a:latin typeface="+mj-lt"/>
                <a:ea typeface="+mj-ea"/>
                <a:cs typeface="+mj-cs"/>
              </a:rPr>
              <a:t>которые интересуются </a:t>
            </a:r>
            <a:r>
              <a:rPr lang="ru-RU" dirty="0" smtClean="0">
                <a:latin typeface="+mj-lt"/>
                <a:ea typeface="+mj-ea"/>
                <a:cs typeface="+mj-cs"/>
              </a:rPr>
              <a:t>актуальными тенденциями </a:t>
            </a:r>
            <a:r>
              <a:rPr lang="ru-RU" dirty="0" smtClean="0">
                <a:latin typeface="+mj-lt"/>
                <a:ea typeface="+mj-ea"/>
                <a:cs typeface="+mj-cs"/>
              </a:rPr>
              <a:t>социального развития российского общества</a:t>
            </a:r>
            <a:endParaRPr lang="ru-RU" dirty="0"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86" y="4321955"/>
            <a:ext cx="7863360" cy="222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 smtClean="0"/>
              <a:t>Концепции развития общества </a:t>
            </a:r>
          </a:p>
          <a:p>
            <a:r>
              <a:rPr lang="ru-RU" dirty="0" smtClean="0"/>
              <a:t>Современные социальные структуры и институты</a:t>
            </a:r>
          </a:p>
          <a:p>
            <a:r>
              <a:rPr lang="ru-RU" dirty="0" smtClean="0"/>
              <a:t>Личность как субъект общественных отношений</a:t>
            </a:r>
            <a:endParaRPr lang="ru-RU" dirty="0"/>
          </a:p>
          <a:p>
            <a:r>
              <a:rPr lang="ru-RU" dirty="0" smtClean="0"/>
              <a:t>Актуальные тенденции развития общества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372" y="4739425"/>
            <a:ext cx="2927970" cy="179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6" y="2295888"/>
            <a:ext cx="8378516" cy="4351338"/>
          </a:xfrm>
        </p:spPr>
        <p:txBody>
          <a:bodyPr>
            <a:normAutofit/>
          </a:bodyPr>
          <a:lstStyle/>
          <a:p>
            <a:r>
              <a:rPr lang="ru-RU" sz="2000" dirty="0"/>
              <a:t>ТЕМА 1. Концептуальные основы социального развития общества</a:t>
            </a:r>
          </a:p>
          <a:p>
            <a:r>
              <a:rPr lang="ru-RU" sz="2000" dirty="0"/>
              <a:t>ТЕМА 2. Приоритеты современной социальной политики </a:t>
            </a:r>
          </a:p>
          <a:p>
            <a:r>
              <a:rPr lang="ru-RU" sz="2000" dirty="0"/>
              <a:t>ТЕМА 3. Развитие социальных структур российского общества</a:t>
            </a:r>
          </a:p>
          <a:p>
            <a:r>
              <a:rPr lang="ru-RU" sz="2000" dirty="0"/>
              <a:t>ТЕМА 4. Проблемы и тенденции развития социальных институтов</a:t>
            </a:r>
          </a:p>
          <a:p>
            <a:r>
              <a:rPr lang="ru-RU" sz="2000" dirty="0"/>
              <a:t>ТЕМА 5. Роль культуры в общественном развитии </a:t>
            </a:r>
          </a:p>
          <a:p>
            <a:r>
              <a:rPr lang="ru-RU" sz="2000" dirty="0"/>
              <a:t>ТЕМА 6. Личность и общество</a:t>
            </a:r>
          </a:p>
          <a:p>
            <a:r>
              <a:rPr lang="ru-RU" sz="2000" dirty="0"/>
              <a:t>ТЕМА 7. Актуальные социологические исследования общественного развития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Дискуссии</a:t>
            </a:r>
          </a:p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Эмпирические исследования</a:t>
            </a:r>
          </a:p>
          <a:p>
            <a:r>
              <a:rPr lang="ru-RU" dirty="0" smtClean="0"/>
              <a:t>Круглые столы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310" y="3721994"/>
            <a:ext cx="3004480" cy="28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</a:t>
            </a:r>
            <a:r>
              <a:rPr lang="ru-RU" dirty="0" smtClean="0"/>
              <a:t>обучающимися при </a:t>
            </a:r>
            <a:r>
              <a:rPr lang="ru-RU" dirty="0"/>
              <a:t>изучении </a:t>
            </a:r>
            <a:r>
              <a:rPr lang="ru-RU" dirty="0" smtClean="0"/>
              <a:t>юридических  и социально-гуманитарных дисциплин, курсовом проектировании и подготовке выпускной квалификационной работы.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51592"/>
            <a:ext cx="3249942" cy="19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859110"/>
            <a:ext cx="7886700" cy="37881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Понимание социальной природы права; </a:t>
            </a:r>
          </a:p>
          <a:p>
            <a:pPr algn="just"/>
            <a:r>
              <a:rPr lang="ru-RU" dirty="0" smtClean="0"/>
              <a:t>Получение навыков исследования социально –правовых проблем российского общества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Умение анализировать и критически </a:t>
            </a:r>
            <a:r>
              <a:rPr lang="ru-RU" dirty="0"/>
              <a:t>оценивать практические последствия </a:t>
            </a:r>
            <a:r>
              <a:rPr lang="ru-RU"/>
              <a:t>социальных </a:t>
            </a:r>
            <a:r>
              <a:rPr lang="ru-RU" smtClean="0"/>
              <a:t>процессов </a:t>
            </a:r>
            <a:r>
              <a:rPr lang="ru-RU" dirty="0" smtClean="0"/>
              <a:t>в юридической деятельности.</a:t>
            </a:r>
            <a:endParaRPr lang="ru-RU" dirty="0"/>
          </a:p>
          <a:p>
            <a:pPr algn="just"/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1444</TotalTime>
  <Words>268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Home</cp:lastModifiedBy>
  <cp:revision>140</cp:revision>
  <dcterms:created xsi:type="dcterms:W3CDTF">2020-12-02T14:35:45Z</dcterms:created>
  <dcterms:modified xsi:type="dcterms:W3CDTF">2021-10-05T16:03:00Z</dcterms:modified>
</cp:coreProperties>
</file>